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</p:sldMasterIdLst>
  <p:notesMasterIdLst>
    <p:notesMasterId r:id="rId30"/>
  </p:notesMasterIdLst>
  <p:handoutMasterIdLst>
    <p:handoutMasterId r:id="rId31"/>
  </p:handoutMasterIdLst>
  <p:sldIdLst>
    <p:sldId id="362" r:id="rId2"/>
    <p:sldId id="366" r:id="rId3"/>
    <p:sldId id="364" r:id="rId4"/>
    <p:sldId id="365" r:id="rId5"/>
    <p:sldId id="368" r:id="rId6"/>
    <p:sldId id="370" r:id="rId7"/>
    <p:sldId id="369" r:id="rId8"/>
    <p:sldId id="338" r:id="rId9"/>
    <p:sldId id="356" r:id="rId10"/>
    <p:sldId id="340" r:id="rId11"/>
    <p:sldId id="350" r:id="rId12"/>
    <p:sldId id="353" r:id="rId13"/>
    <p:sldId id="367" r:id="rId14"/>
    <p:sldId id="288" r:id="rId15"/>
    <p:sldId id="354" r:id="rId16"/>
    <p:sldId id="352" r:id="rId17"/>
    <p:sldId id="361" r:id="rId18"/>
    <p:sldId id="357" r:id="rId19"/>
    <p:sldId id="358" r:id="rId20"/>
    <p:sldId id="341" r:id="rId21"/>
    <p:sldId id="342" r:id="rId22"/>
    <p:sldId id="343" r:id="rId23"/>
    <p:sldId id="344" r:id="rId24"/>
    <p:sldId id="345" r:id="rId25"/>
    <p:sldId id="346" r:id="rId26"/>
    <p:sldId id="347" r:id="rId27"/>
    <p:sldId id="348" r:id="rId28"/>
    <p:sldId id="349" r:id="rId29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941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08" y="-96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628" cy="461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7" tIns="46145" rIns="92287" bIns="46145" numCol="1" anchor="t" anchorCtr="0" compatLnSpc="1">
            <a:prstTxWarp prst="textNoShape">
              <a:avLst/>
            </a:prstTxWarp>
          </a:bodyPr>
          <a:lstStyle>
            <a:lvl1pPr defTabSz="922835" eaLnBrk="1" hangingPunct="1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184" y="0"/>
            <a:ext cx="3037628" cy="461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7" tIns="46145" rIns="92287" bIns="46145" numCol="1" anchor="t" anchorCtr="0" compatLnSpc="1">
            <a:prstTxWarp prst="textNoShape">
              <a:avLst/>
            </a:prstTxWarp>
          </a:bodyPr>
          <a:lstStyle>
            <a:lvl1pPr algn="r" defTabSz="922835" eaLnBrk="1" hangingPunct="1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73325"/>
            <a:ext cx="3037628" cy="461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7" tIns="46145" rIns="92287" bIns="46145" numCol="1" anchor="b" anchorCtr="0" compatLnSpc="1">
            <a:prstTxWarp prst="textNoShape">
              <a:avLst/>
            </a:prstTxWarp>
          </a:bodyPr>
          <a:lstStyle>
            <a:lvl1pPr defTabSz="922835" eaLnBrk="1" hangingPunct="1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184" y="8773325"/>
            <a:ext cx="3037628" cy="461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7" tIns="46145" rIns="92287" bIns="46145" numCol="1" anchor="b" anchorCtr="0" compatLnSpc="1">
            <a:prstTxWarp prst="textNoShape">
              <a:avLst/>
            </a:prstTxWarp>
          </a:bodyPr>
          <a:lstStyle>
            <a:lvl1pPr algn="r" defTabSz="922835" eaLnBrk="1" hangingPunct="1">
              <a:defRPr sz="1100"/>
            </a:lvl1pPr>
          </a:lstStyle>
          <a:p>
            <a:pPr>
              <a:defRPr/>
            </a:pPr>
            <a:fld id="{6DC87BA7-EE10-47A6-8221-FB42AEEB9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90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628" cy="461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7" tIns="46145" rIns="92287" bIns="46145" numCol="1" anchor="t" anchorCtr="0" compatLnSpc="1">
            <a:prstTxWarp prst="textNoShape">
              <a:avLst/>
            </a:prstTxWarp>
          </a:bodyPr>
          <a:lstStyle>
            <a:lvl1pPr defTabSz="922835" eaLnBrk="1" hangingPunct="1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184" y="0"/>
            <a:ext cx="3037628" cy="461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7" tIns="46145" rIns="92287" bIns="46145" numCol="1" anchor="t" anchorCtr="0" compatLnSpc="1">
            <a:prstTxWarp prst="textNoShape">
              <a:avLst/>
            </a:prstTxWarp>
          </a:bodyPr>
          <a:lstStyle>
            <a:lvl1pPr algn="r" defTabSz="922835" eaLnBrk="1" hangingPunct="1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93738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59" y="4387453"/>
            <a:ext cx="5607684" cy="415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7" tIns="46145" rIns="92287" bIns="461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3325"/>
            <a:ext cx="3037628" cy="461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7" tIns="46145" rIns="92287" bIns="46145" numCol="1" anchor="b" anchorCtr="0" compatLnSpc="1">
            <a:prstTxWarp prst="textNoShape">
              <a:avLst/>
            </a:prstTxWarp>
          </a:bodyPr>
          <a:lstStyle>
            <a:lvl1pPr defTabSz="922835" eaLnBrk="1" hangingPunct="1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184" y="8773325"/>
            <a:ext cx="3037628" cy="461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7" tIns="46145" rIns="92287" bIns="46145" numCol="1" anchor="b" anchorCtr="0" compatLnSpc="1">
            <a:prstTxWarp prst="textNoShape">
              <a:avLst/>
            </a:prstTxWarp>
          </a:bodyPr>
          <a:lstStyle>
            <a:lvl1pPr algn="r" defTabSz="922835" eaLnBrk="1" hangingPunct="1">
              <a:defRPr sz="1100"/>
            </a:lvl1pPr>
          </a:lstStyle>
          <a:p>
            <a:pPr>
              <a:defRPr/>
            </a:pPr>
            <a:fld id="{22B72D6B-5E40-42E4-9CFF-B12975658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3067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04A68F-52D8-4610-9E1D-2A762C3C822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19197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04A68F-52D8-4610-9E1D-2A762C3C822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82831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5AC4C6-6D36-40BA-866F-6AF8A32819D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28923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04A68F-52D8-4610-9E1D-2A762C3C8228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12147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04A68F-52D8-4610-9E1D-2A762C3C8228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98191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04A68F-52D8-4610-9E1D-2A762C3C8228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81655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6E9D85F-C431-4560-8D23-96ED2FB814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75FC0-C258-441C-BCE7-462CEEF811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4882E-E9B2-4845-B515-B553B5B763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C3D5FE-B362-4F2F-843B-14691B0434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FA3B1-A3E3-44D4-A919-C747B7FFA4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280B0D-CFDA-466F-9BB0-EB11461196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4AEAF2-CC92-4B9C-95B1-605D747529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77C5CC-576E-40FA-9C13-6A510E68D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01BDA3-F9AA-4D3C-BCA0-395CDA368B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3DCF2-77DD-483F-8961-AAD678CC8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102E84-513C-4637-A68E-1F6D9A5AF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A884622-2971-4E0B-B23F-4F54521F7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05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59188E6-37FF-4024-B358-2128B4AFF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3" r:id="rId2"/>
    <p:sldLayoutId id="2147483839" r:id="rId3"/>
    <p:sldLayoutId id="2147483840" r:id="rId4"/>
    <p:sldLayoutId id="2147483841" r:id="rId5"/>
    <p:sldLayoutId id="2147483842" r:id="rId6"/>
    <p:sldLayoutId id="2147483834" r:id="rId7"/>
    <p:sldLayoutId id="2147483843" r:id="rId8"/>
    <p:sldLayoutId id="2147483844" r:id="rId9"/>
    <p:sldLayoutId id="2147483835" r:id="rId10"/>
    <p:sldLayoutId id="2147483836" r:id="rId11"/>
    <p:sldLayoutId id="214748383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ubtitl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eaLnBrk="1" hangingPunct="1"/>
            <a:r>
              <a:rPr lang="en-US" dirty="0" smtClean="0"/>
              <a:t>$3,000,000 fund that will only acquire performing properties that meet a 30% gross yield</a:t>
            </a:r>
          </a:p>
          <a:p>
            <a:pPr marR="0" eaLnBrk="1" hangingPunct="1"/>
            <a:r>
              <a:rPr lang="en-US" dirty="0"/>
              <a:t>Y</a:t>
            </a:r>
            <a:r>
              <a:rPr lang="en-US" dirty="0" smtClean="0"/>
              <a:t>ield </a:t>
            </a:r>
            <a:r>
              <a:rPr lang="en-US" dirty="0" smtClean="0"/>
              <a:t>paid monthly to investor</a:t>
            </a:r>
          </a:p>
          <a:p>
            <a:pPr marR="0" eaLnBrk="1" hangingPunct="1"/>
            <a:r>
              <a:rPr lang="en-US" dirty="0" smtClean="0"/>
              <a:t>Depreciation benefits</a:t>
            </a:r>
          </a:p>
          <a:p>
            <a:pPr marR="0" eaLnBrk="1" hangingPunct="1"/>
            <a:r>
              <a:rPr lang="en-US" dirty="0" smtClean="0"/>
              <a:t>Upside appreciation potential</a:t>
            </a:r>
          </a:p>
          <a:p>
            <a:pPr marR="0" eaLnBrk="1" hangingPunct="1"/>
            <a:r>
              <a:rPr lang="en-US" dirty="0" smtClean="0"/>
              <a:t>Sample properties next page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Working Class Rental Fund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ubtitl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eaLnBrk="1" hangingPunct="1"/>
            <a:r>
              <a:rPr lang="en-US" sz="2000" dirty="0" smtClean="0"/>
              <a:t>C-level residential rental properties</a:t>
            </a:r>
          </a:p>
          <a:p>
            <a:pPr lvl="1" eaLnBrk="1" hangingPunct="1"/>
            <a:r>
              <a:rPr lang="en-US" sz="1600" dirty="0" smtClean="0"/>
              <a:t>Yield to investor payable </a:t>
            </a:r>
            <a:r>
              <a:rPr lang="en-US" sz="1600" dirty="0" smtClean="0"/>
              <a:t>monthly </a:t>
            </a:r>
          </a:p>
          <a:p>
            <a:pPr lvl="1" eaLnBrk="1" hangingPunct="1"/>
            <a:r>
              <a:rPr lang="en-US" sz="1600" dirty="0" smtClean="0"/>
              <a:t>Investor to receive depreciation</a:t>
            </a:r>
          </a:p>
          <a:p>
            <a:pPr lvl="1" eaLnBrk="1" hangingPunct="1"/>
            <a:r>
              <a:rPr lang="en-US" sz="1600" dirty="0" smtClean="0"/>
              <a:t>No leverage</a:t>
            </a:r>
          </a:p>
          <a:p>
            <a:pPr lvl="1" eaLnBrk="1" hangingPunct="1"/>
            <a:r>
              <a:rPr lang="en-US" sz="1600" dirty="0" smtClean="0"/>
              <a:t>Lease for 30% Gross Yield required to have fund purchase</a:t>
            </a:r>
          </a:p>
          <a:p>
            <a:pPr marR="0" eaLnBrk="1" hangingPunct="1"/>
            <a:r>
              <a:rPr lang="en-US" sz="2000" dirty="0" smtClean="0"/>
              <a:t>Fund to acquire only performing properties</a:t>
            </a:r>
          </a:p>
          <a:p>
            <a:pPr marR="0" eaLnBrk="1" hangingPunct="1"/>
            <a:r>
              <a:rPr lang="en-US" sz="2000" dirty="0" smtClean="0"/>
              <a:t>Typical deal</a:t>
            </a:r>
          </a:p>
          <a:p>
            <a:pPr lvl="1" eaLnBrk="1" hangingPunct="1"/>
            <a:r>
              <a:rPr lang="en-US" sz="1800" dirty="0" smtClean="0"/>
              <a:t>3-1 bought/repaired/rented</a:t>
            </a:r>
          </a:p>
          <a:p>
            <a:pPr lvl="1" eaLnBrk="1" hangingPunct="1"/>
            <a:r>
              <a:rPr lang="en-US" sz="1800" dirty="0" smtClean="0"/>
              <a:t>Rent at $650 </a:t>
            </a:r>
          </a:p>
          <a:p>
            <a:pPr eaLnBrk="1" hangingPunct="1"/>
            <a:r>
              <a:rPr lang="en-US" sz="2000" dirty="0" smtClean="0"/>
              <a:t>Investor will receive a monthly statement, payment and access to web portal</a:t>
            </a:r>
          </a:p>
          <a:p>
            <a:pPr eaLnBrk="1" hangingPunct="1"/>
            <a:r>
              <a:rPr lang="en-US" sz="2000" dirty="0" smtClean="0"/>
              <a:t>Limited partnership capital structure with operating company firewall and RMC as fund manager</a:t>
            </a:r>
          </a:p>
          <a:p>
            <a:pPr marR="0" eaLnBrk="1" hangingPunct="1"/>
            <a:r>
              <a:rPr lang="en-US" sz="2000" dirty="0" smtClean="0"/>
              <a:t>Accredited investors only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Quick Summary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ubtitl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eaLnBrk="1" hangingPunct="1"/>
            <a:r>
              <a:rPr lang="en-US" sz="2000" dirty="0" smtClean="0"/>
              <a:t>Use of capital funds</a:t>
            </a:r>
          </a:p>
          <a:p>
            <a:pPr lvl="1" eaLnBrk="1" hangingPunct="1"/>
            <a:r>
              <a:rPr lang="en-US" sz="1600" dirty="0" smtClean="0"/>
              <a:t>6% expenses related to product purchase</a:t>
            </a:r>
          </a:p>
          <a:p>
            <a:pPr lvl="1" eaLnBrk="1" hangingPunct="1"/>
            <a:r>
              <a:rPr lang="en-US" sz="1600" dirty="0" smtClean="0"/>
              <a:t>94% product</a:t>
            </a:r>
          </a:p>
          <a:p>
            <a:pPr eaLnBrk="1" hangingPunct="1"/>
            <a:r>
              <a:rPr lang="en-US" sz="2000" dirty="0" smtClean="0"/>
              <a:t>$3,000,000 Fund</a:t>
            </a:r>
          </a:p>
          <a:p>
            <a:pPr lvl="1" eaLnBrk="1" hangingPunct="1"/>
            <a:r>
              <a:rPr lang="en-US" sz="1600" dirty="0" smtClean="0"/>
              <a:t>$25,000 average house</a:t>
            </a:r>
          </a:p>
          <a:p>
            <a:pPr lvl="1" eaLnBrk="1" hangingPunct="1"/>
            <a:r>
              <a:rPr lang="en-US" sz="1600" dirty="0" smtClean="0"/>
              <a:t>113 houses at $650/mo</a:t>
            </a:r>
          </a:p>
          <a:p>
            <a:pPr lvl="1" eaLnBrk="1" hangingPunct="1"/>
            <a:r>
              <a:rPr lang="en-US" sz="1600" dirty="0" smtClean="0"/>
              <a:t>$880,000 Gross </a:t>
            </a:r>
            <a:r>
              <a:rPr lang="en-US" sz="1600" dirty="0" smtClean="0"/>
              <a:t>Rents (Sample)</a:t>
            </a:r>
            <a:endParaRPr lang="en-US" sz="1600" dirty="0" smtClean="0"/>
          </a:p>
          <a:p>
            <a:pPr lvl="2" eaLnBrk="1" hangingPunct="1"/>
            <a:r>
              <a:rPr lang="en-US" sz="1100" dirty="0" smtClean="0"/>
              <a:t>First Pay</a:t>
            </a:r>
          </a:p>
          <a:p>
            <a:pPr lvl="3" eaLnBrk="1" hangingPunct="1"/>
            <a:r>
              <a:rPr lang="en-US" sz="1000" dirty="0" smtClean="0"/>
              <a:t>$208,000 </a:t>
            </a:r>
            <a:r>
              <a:rPr lang="en-US" sz="1000" dirty="0" smtClean="0"/>
              <a:t>repairs (Escrow – shortages come from Last Pay, overages are escrowed forever-should be spending/saving a minimum here)</a:t>
            </a:r>
          </a:p>
          <a:p>
            <a:pPr lvl="3" eaLnBrk="1" hangingPunct="1"/>
            <a:r>
              <a:rPr lang="en-US" sz="1000" dirty="0" smtClean="0"/>
              <a:t>$131,000 </a:t>
            </a:r>
            <a:r>
              <a:rPr lang="en-US" sz="1000" dirty="0" smtClean="0"/>
              <a:t>Tax/ins (Escrow – shortages come from Last Pay – overages considered good management)</a:t>
            </a:r>
          </a:p>
          <a:p>
            <a:pPr lvl="3" eaLnBrk="1" hangingPunct="1"/>
            <a:r>
              <a:rPr lang="en-US" sz="1000" dirty="0" smtClean="0"/>
              <a:t>$88,000 Vacancy (Escrow – overages go to Last Pay)</a:t>
            </a:r>
          </a:p>
          <a:p>
            <a:pPr lvl="3" eaLnBrk="1" hangingPunct="1"/>
            <a:r>
              <a:rPr lang="en-US" sz="1000" dirty="0" smtClean="0"/>
              <a:t>$88,000 Property Mgmt (contract for 10% of gross rents)</a:t>
            </a:r>
          </a:p>
          <a:p>
            <a:pPr lvl="3" eaLnBrk="1" hangingPunct="1"/>
            <a:r>
              <a:rPr lang="en-US" sz="1000" dirty="0" smtClean="0"/>
              <a:t>$135,000 Fund management (contract for  15.3% of gross rents)</a:t>
            </a:r>
          </a:p>
          <a:p>
            <a:pPr lvl="2" eaLnBrk="1" hangingPunct="1"/>
            <a:r>
              <a:rPr lang="en-US" sz="1100" dirty="0" smtClean="0"/>
              <a:t>Second Pay</a:t>
            </a:r>
          </a:p>
          <a:p>
            <a:pPr lvl="3" eaLnBrk="1" hangingPunct="1"/>
            <a:r>
              <a:rPr lang="en-US" sz="1000" dirty="0" smtClean="0"/>
              <a:t>$</a:t>
            </a:r>
            <a:r>
              <a:rPr lang="en-US" sz="1000" dirty="0" smtClean="0"/>
              <a:t>15</a:t>
            </a:r>
            <a:r>
              <a:rPr lang="en-US" sz="1000" dirty="0" smtClean="0"/>
              <a:t>0,000 </a:t>
            </a:r>
            <a:r>
              <a:rPr lang="en-US" sz="1000" dirty="0" smtClean="0"/>
              <a:t>Investor</a:t>
            </a:r>
          </a:p>
          <a:p>
            <a:pPr lvl="2" eaLnBrk="1" hangingPunct="1"/>
            <a:r>
              <a:rPr lang="en-US" sz="1100" dirty="0" smtClean="0"/>
              <a:t>Last Pay (encourages good property and fund management)</a:t>
            </a:r>
          </a:p>
          <a:p>
            <a:pPr lvl="3" eaLnBrk="1" hangingPunct="1"/>
            <a:r>
              <a:rPr lang="en-US" sz="1000" dirty="0" smtClean="0"/>
              <a:t>$80,000</a:t>
            </a:r>
          </a:p>
          <a:p>
            <a:pPr lvl="4" eaLnBrk="1" hangingPunct="1"/>
            <a:r>
              <a:rPr lang="en-US" sz="900" dirty="0" smtClean="0"/>
              <a:t>Can be released to Property/Fund Management if  an amount equal to a 12-month historical average of repairs/taxes/ins are escrowed, and, Second Pay has received full payment for past 12 months</a:t>
            </a:r>
          </a:p>
          <a:p>
            <a:pPr lvl="4" eaLnBrk="1" hangingPunct="1"/>
            <a:endParaRPr lang="en-US" sz="700" dirty="0" smtClean="0"/>
          </a:p>
          <a:p>
            <a:pPr lvl="2" eaLnBrk="1" hangingPunct="1"/>
            <a:endParaRPr lang="en-US" sz="10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Quick Summary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ubtitl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To be determined based on market conditions and macro-economics and/or specific investor needs</a:t>
            </a:r>
          </a:p>
          <a:p>
            <a:pPr eaLnBrk="1" hangingPunct="1"/>
            <a:r>
              <a:rPr lang="en-US" sz="2000" dirty="0" smtClean="0"/>
              <a:t>No specific time frame</a:t>
            </a:r>
          </a:p>
          <a:p>
            <a:pPr lvl="1" eaLnBrk="1" hangingPunct="1"/>
            <a:r>
              <a:rPr lang="en-US" sz="1600" dirty="0" smtClean="0"/>
              <a:t>Should not necessarily sell during a recession</a:t>
            </a:r>
          </a:p>
          <a:p>
            <a:pPr lvl="1" eaLnBrk="1" hangingPunct="1"/>
            <a:r>
              <a:rPr lang="en-US" sz="1600" dirty="0" smtClean="0"/>
              <a:t>Should not necessarily sell during a high inflation period</a:t>
            </a:r>
          </a:p>
          <a:p>
            <a:pPr eaLnBrk="1" hangingPunct="1"/>
            <a:r>
              <a:rPr lang="en-US" sz="2000" dirty="0" smtClean="0"/>
              <a:t>If an investor needs to exit, the options are</a:t>
            </a:r>
            <a:endParaRPr lang="en-US" sz="1600" dirty="0" smtClean="0"/>
          </a:p>
          <a:p>
            <a:pPr lvl="1" eaLnBrk="1" hangingPunct="1"/>
            <a:r>
              <a:rPr lang="en-US" sz="1600" dirty="0" smtClean="0"/>
              <a:t>An existing investor(s) buys them out</a:t>
            </a:r>
          </a:p>
          <a:p>
            <a:pPr lvl="1" eaLnBrk="1" hangingPunct="1"/>
            <a:r>
              <a:rPr lang="en-US" sz="1600" dirty="0" smtClean="0"/>
              <a:t>The other investor(s) agree to sell off properties to liquidate the investor</a:t>
            </a:r>
          </a:p>
          <a:p>
            <a:pPr lvl="1" eaLnBrk="1" hangingPunct="1"/>
            <a:r>
              <a:rPr lang="en-US" sz="1600" dirty="0" smtClean="0"/>
              <a:t>A new investor(s) is brought in – must be approved</a:t>
            </a:r>
          </a:p>
          <a:p>
            <a:pPr lvl="1" eaLnBrk="1" hangingPunct="1"/>
            <a:r>
              <a:rPr lang="en-US" sz="1600" dirty="0" smtClean="0"/>
              <a:t>For any option, the terms and investor(s) must be approved unanimously</a:t>
            </a:r>
          </a:p>
          <a:p>
            <a:pPr lvl="1" eaLnBrk="1" hangingPunct="1"/>
            <a:r>
              <a:rPr lang="en-US" sz="1600" dirty="0" smtClean="0"/>
              <a:t>If any of the above options cannot be achieved, see Termination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Quick Summary – Exit Strategy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ubtitl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1600" dirty="0" smtClean="0"/>
              <a:t>Any partner may terminate by issuing an amount they will pay in cash for the full fund and close in 120 days (Terminating Partner(s)), Non-terminating Partners have 60 days to choose to:</a:t>
            </a:r>
          </a:p>
          <a:p>
            <a:pPr lvl="1" eaLnBrk="1" hangingPunct="1"/>
            <a:r>
              <a:rPr lang="en-US" sz="1200" dirty="0" smtClean="0"/>
              <a:t>Buy or sell at that amount and terms, or, </a:t>
            </a:r>
          </a:p>
          <a:p>
            <a:pPr lvl="1" eaLnBrk="1" hangingPunct="1"/>
            <a:r>
              <a:rPr lang="en-US" sz="1200" dirty="0" smtClean="0"/>
              <a:t>Call for a property draft based on ownership – if management owns 5%, Round 1: Limited Partners choose 19 properties (pro-rata according to their ownership), management picks 1, Round 2: Limited Partners pick again, management picks again</a:t>
            </a:r>
          </a:p>
          <a:p>
            <a:pPr eaLnBrk="1" hangingPunct="1"/>
            <a:r>
              <a:rPr lang="en-US" sz="1600" dirty="0" smtClean="0"/>
              <a:t>If a limited partner(s) is the Buyer, they need only fund their current unfunded interest</a:t>
            </a:r>
          </a:p>
          <a:p>
            <a:pPr lvl="1" eaLnBrk="1" hangingPunct="1"/>
            <a:r>
              <a:rPr lang="en-US" sz="1200" dirty="0" smtClean="0"/>
              <a:t>E.g. $3,000,000 fund owned 99.9% by one limited partner and 0.1% by management and limited partner offers $3,000,000</a:t>
            </a:r>
          </a:p>
          <a:p>
            <a:pPr lvl="2" eaLnBrk="1" hangingPunct="1"/>
            <a:r>
              <a:rPr lang="en-US" sz="1000" dirty="0" smtClean="0"/>
              <a:t>If management decides to sell, limited partner only needs to fund $3,000</a:t>
            </a:r>
          </a:p>
          <a:p>
            <a:pPr lvl="2" eaLnBrk="1" hangingPunct="1"/>
            <a:r>
              <a:rPr lang="en-US" sz="1000" dirty="0" smtClean="0"/>
              <a:t>If management decides to buy, management needs to fund $3,000,000</a:t>
            </a:r>
          </a:p>
          <a:p>
            <a:pPr lvl="1" eaLnBrk="1" hangingPunct="1"/>
            <a:r>
              <a:rPr lang="en-US" sz="1200" dirty="0" smtClean="0"/>
              <a:t>E.g. $3,000,000 fund owned 90% by one limited partner and 10% by management and limited partner offers $3,300,000</a:t>
            </a:r>
          </a:p>
          <a:p>
            <a:pPr lvl="2" eaLnBrk="1" hangingPunct="1"/>
            <a:r>
              <a:rPr lang="en-US" sz="1000" dirty="0" smtClean="0"/>
              <a:t>If management decides to sell, limited partner only needs to fund $300,000</a:t>
            </a:r>
          </a:p>
          <a:p>
            <a:pPr lvl="2" eaLnBrk="1" hangingPunct="1"/>
            <a:r>
              <a:rPr lang="en-US" sz="1200" dirty="0" smtClean="0"/>
              <a:t>If management decides to buy, management needs to fund $3,000,000</a:t>
            </a:r>
          </a:p>
          <a:p>
            <a:pPr eaLnBrk="1" hangingPunct="1"/>
            <a:r>
              <a:rPr lang="en-US" sz="1400" dirty="0" smtClean="0"/>
              <a:t>Obviously, termination can be handled differently upon unanimous approval of all partners</a:t>
            </a:r>
          </a:p>
          <a:p>
            <a:pPr lvl="3" eaLnBrk="1" hangingPunct="1"/>
            <a:endParaRPr lang="en-US" sz="600" dirty="0" smtClean="0"/>
          </a:p>
          <a:p>
            <a:pPr lvl="1" eaLnBrk="1" hangingPunct="1"/>
            <a:endParaRPr lang="en-US" sz="300" dirty="0" smtClean="0"/>
          </a:p>
          <a:p>
            <a:pPr lvl="4" eaLnBrk="1" hangingPunct="1"/>
            <a:endParaRPr lang="en-US" sz="700" dirty="0" smtClean="0"/>
          </a:p>
          <a:p>
            <a:pPr lvl="2" eaLnBrk="1" hangingPunct="1"/>
            <a:endParaRPr lang="en-US" sz="10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Quick Summary - Termination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Operational Structure</a:t>
            </a:r>
          </a:p>
          <a:p>
            <a:pPr eaLnBrk="1" hangingPunct="1"/>
            <a:r>
              <a:rPr lang="en-US" sz="2400" dirty="0" smtClean="0"/>
              <a:t>Experience</a:t>
            </a:r>
          </a:p>
          <a:p>
            <a:pPr eaLnBrk="1" hangingPunct="1"/>
            <a:r>
              <a:rPr lang="en-US" sz="2400" dirty="0" smtClean="0"/>
              <a:t>Actual Examples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Introduction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ubtitl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eaLnBrk="1" hangingPunct="1"/>
            <a:r>
              <a:rPr lang="en-US" sz="1600" dirty="0" smtClean="0"/>
              <a:t>WCR Fund II, LP</a:t>
            </a:r>
          </a:p>
          <a:p>
            <a:pPr marR="0" eaLnBrk="1" hangingPunct="1"/>
            <a:r>
              <a:rPr lang="en-US" sz="1600" dirty="0" smtClean="0"/>
              <a:t>Partnership objectives</a:t>
            </a:r>
          </a:p>
          <a:p>
            <a:pPr lvl="1" eaLnBrk="1" hangingPunct="1"/>
            <a:r>
              <a:rPr lang="en-US" sz="1200" dirty="0" smtClean="0"/>
              <a:t>Funds accrued to Last Pay</a:t>
            </a:r>
          </a:p>
          <a:p>
            <a:pPr marR="0" eaLnBrk="1" hangingPunct="1"/>
            <a:r>
              <a:rPr lang="en-US" sz="1600" dirty="0" smtClean="0"/>
              <a:t>Partnership Structure</a:t>
            </a:r>
          </a:p>
          <a:p>
            <a:pPr lvl="1" eaLnBrk="1" hangingPunct="1"/>
            <a:r>
              <a:rPr lang="en-US" sz="1200" dirty="0" smtClean="0"/>
              <a:t>Limited Partners</a:t>
            </a:r>
          </a:p>
          <a:p>
            <a:pPr lvl="2" eaLnBrk="1" hangingPunct="1"/>
            <a:r>
              <a:rPr lang="en-US" sz="1000" dirty="0" smtClean="0"/>
              <a:t>99.9% Ownership of both LP and Mgmt LLC</a:t>
            </a:r>
          </a:p>
          <a:p>
            <a:pPr lvl="1" eaLnBrk="1" hangingPunct="1"/>
            <a:r>
              <a:rPr lang="en-US" sz="1200" dirty="0" smtClean="0"/>
              <a:t>General Partner – WCRF Management II, LLC – initially 100% owned by capital investors; managers vest according to performance</a:t>
            </a:r>
          </a:p>
          <a:p>
            <a:pPr lvl="2" eaLnBrk="1" hangingPunct="1"/>
            <a:r>
              <a:rPr lang="en-US" sz="1000" dirty="0" smtClean="0"/>
              <a:t>Capital </a:t>
            </a:r>
            <a:r>
              <a:rPr lang="en-US" sz="1000" smtClean="0"/>
              <a:t>Raiser/Fund Expense(10</a:t>
            </a:r>
            <a:r>
              <a:rPr lang="en-US" sz="1000" dirty="0" smtClean="0"/>
              <a:t>% total if partnership objectives are met over time)</a:t>
            </a:r>
          </a:p>
          <a:p>
            <a:pPr lvl="3" eaLnBrk="1" hangingPunct="1"/>
            <a:r>
              <a:rPr lang="en-US" sz="800" dirty="0" smtClean="0"/>
              <a:t>Performance earned with capital raised</a:t>
            </a:r>
          </a:p>
          <a:p>
            <a:pPr lvl="2" eaLnBrk="1" hangingPunct="1"/>
            <a:r>
              <a:rPr lang="en-US" sz="1000" dirty="0" smtClean="0"/>
              <a:t>Fund Management (20% total if partnership objectives are met over time)</a:t>
            </a:r>
          </a:p>
          <a:p>
            <a:pPr lvl="3" eaLnBrk="1" hangingPunct="1"/>
            <a:r>
              <a:rPr lang="en-US" sz="800" dirty="0" smtClean="0"/>
              <a:t>Performance earned annually if overseeing Fund Management for the entire period, and, vesting issued for that period</a:t>
            </a:r>
          </a:p>
          <a:p>
            <a:pPr lvl="2" eaLnBrk="1" hangingPunct="1"/>
            <a:r>
              <a:rPr lang="en-US" sz="1000" dirty="0" smtClean="0"/>
              <a:t>Property Management (20% total if partnership objectives are met over time)</a:t>
            </a:r>
          </a:p>
          <a:p>
            <a:pPr lvl="3" eaLnBrk="1" hangingPunct="1"/>
            <a:r>
              <a:rPr lang="en-US" sz="800" dirty="0" smtClean="0"/>
              <a:t>Performance earned annually if overseeing Fund Management for the entire year, and, vesting issued for that period</a:t>
            </a:r>
          </a:p>
          <a:p>
            <a:pPr eaLnBrk="1" hangingPunct="1"/>
            <a:r>
              <a:rPr lang="en-US" sz="1600" dirty="0" smtClean="0"/>
              <a:t>Earned interest according to WCRF Management II LLC vesting schedule</a:t>
            </a:r>
          </a:p>
          <a:p>
            <a:pPr lvl="1" eaLnBrk="1" hangingPunct="1"/>
            <a:r>
              <a:rPr lang="en-US" sz="1200" dirty="0" smtClean="0"/>
              <a:t>Managers are issued 5% ownership for meeting yearly partnership objectives first 6 times</a:t>
            </a:r>
          </a:p>
          <a:p>
            <a:pPr lvl="1" eaLnBrk="1" hangingPunct="1"/>
            <a:r>
              <a:rPr lang="en-US" sz="1200" dirty="0" smtClean="0"/>
              <a:t>Managers are issued 10% ownership for meeting yearly objectives 7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and 8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times</a:t>
            </a:r>
          </a:p>
          <a:p>
            <a:pPr marR="0" eaLnBrk="1" hangingPunct="1"/>
            <a:endParaRPr lang="en-US" sz="1000" dirty="0" smtClean="0"/>
          </a:p>
          <a:p>
            <a:pPr lvl="3" eaLnBrk="1" hangingPunct="1"/>
            <a:endParaRPr lang="en-US" sz="600" dirty="0" smtClean="0"/>
          </a:p>
          <a:p>
            <a:pPr lvl="1" eaLnBrk="1" hangingPunct="1"/>
            <a:endParaRPr lang="en-US" sz="300" dirty="0" smtClean="0"/>
          </a:p>
          <a:p>
            <a:pPr lvl="4" eaLnBrk="1" hangingPunct="1"/>
            <a:endParaRPr lang="en-US" sz="700" dirty="0" smtClean="0"/>
          </a:p>
          <a:p>
            <a:pPr lvl="2" eaLnBrk="1" hangingPunct="1"/>
            <a:endParaRPr lang="en-US" sz="10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Operational Structure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ubtitl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Fund Management Responsibilities</a:t>
            </a:r>
          </a:p>
          <a:p>
            <a:pPr lvl="1"/>
            <a:r>
              <a:rPr lang="en-US" sz="1400" dirty="0" smtClean="0"/>
              <a:t>Managing Property Management</a:t>
            </a:r>
          </a:p>
          <a:p>
            <a:pPr lvl="2"/>
            <a:r>
              <a:rPr lang="en-US" sz="1200" dirty="0" smtClean="0"/>
              <a:t>Typical property manager requires oversight, direction and accountability</a:t>
            </a:r>
          </a:p>
          <a:p>
            <a:pPr lvl="2"/>
            <a:r>
              <a:rPr lang="en-US" sz="1200" dirty="0" smtClean="0"/>
              <a:t>We monitor based on performance metrics (rent collected, vacancy, repairs, leasing)</a:t>
            </a:r>
          </a:p>
          <a:p>
            <a:pPr lvl="1"/>
            <a:r>
              <a:rPr lang="en-US" sz="1400" dirty="0" smtClean="0"/>
              <a:t>Investor Relations</a:t>
            </a:r>
          </a:p>
          <a:p>
            <a:pPr lvl="1"/>
            <a:r>
              <a:rPr lang="en-US" sz="1400" dirty="0" smtClean="0"/>
              <a:t>Bookkeeping/Accounting/Tax reporting</a:t>
            </a:r>
            <a:endParaRPr lang="en-US" sz="1200" dirty="0" smtClean="0"/>
          </a:p>
          <a:p>
            <a:pPr lvl="1"/>
            <a:r>
              <a:rPr lang="en-US" sz="1400" dirty="0" smtClean="0"/>
              <a:t>Hazard insurance management</a:t>
            </a:r>
          </a:p>
          <a:p>
            <a:pPr lvl="2"/>
            <a:r>
              <a:rPr lang="en-US" sz="1200" dirty="0" smtClean="0"/>
              <a:t>As an aside, if a property is </a:t>
            </a:r>
            <a:r>
              <a:rPr lang="en-US" sz="1200" dirty="0" err="1" smtClean="0"/>
              <a:t>totalled</a:t>
            </a:r>
            <a:r>
              <a:rPr lang="en-US" sz="1200" dirty="0" smtClean="0"/>
              <a:t> by a hazard, insurance proceeds will be used to payoff loan to LP and any excess to be added to Last Pay Escrow and any shortage to be subtracted from Last Pay Escrow</a:t>
            </a:r>
          </a:p>
          <a:p>
            <a:pPr lvl="1"/>
            <a:r>
              <a:rPr lang="en-US" sz="1400" dirty="0" smtClean="0"/>
              <a:t>Ensure repair coordination, efficiencies and consistencies for tenant satisfaction</a:t>
            </a:r>
          </a:p>
          <a:p>
            <a:pPr lvl="1"/>
            <a:r>
              <a:rPr lang="en-US" sz="1400" dirty="0" smtClean="0"/>
              <a:t>Eviction coordination and compliance</a:t>
            </a:r>
          </a:p>
          <a:p>
            <a:pPr lvl="2"/>
            <a:r>
              <a:rPr lang="en-US" sz="1200" dirty="0" smtClean="0"/>
              <a:t>Eviction fees come from vacancy escrow account</a:t>
            </a:r>
          </a:p>
          <a:p>
            <a:pPr lvl="1"/>
            <a:r>
              <a:rPr lang="en-US" sz="1400" dirty="0" smtClean="0"/>
              <a:t>Lease coordination (property managers do not get leasing fee)</a:t>
            </a:r>
          </a:p>
          <a:p>
            <a:pPr lvl="2"/>
            <a:r>
              <a:rPr lang="en-US" sz="1200" dirty="0" smtClean="0"/>
              <a:t>A lease fee is generally 1 month’s rent (8% of the annual rent) and to some extent adversely incentivizes the property manager, so, fund management handles the marketing to ensure an aggressive approach</a:t>
            </a:r>
          </a:p>
          <a:p>
            <a:pPr lvl="1"/>
            <a:r>
              <a:rPr lang="en-US" sz="1400" dirty="0" smtClean="0"/>
              <a:t>Rental collection and reporting</a:t>
            </a:r>
          </a:p>
          <a:p>
            <a:pPr lvl="2"/>
            <a:r>
              <a:rPr lang="en-US" sz="1200" dirty="0" smtClean="0"/>
              <a:t>Tenants deposit rent checks directly to bank, so, property managers do not generally handle money</a:t>
            </a:r>
          </a:p>
          <a:p>
            <a:pPr lvl="1"/>
            <a:endParaRPr lang="en-US" sz="1400" dirty="0" smtClean="0"/>
          </a:p>
          <a:p>
            <a:pPr lvl="1"/>
            <a:endParaRPr lang="en-US" sz="1000" dirty="0" smtClean="0"/>
          </a:p>
          <a:p>
            <a:pPr lvl="1" eaLnBrk="1" hangingPunct="1"/>
            <a:endParaRPr lang="en-US" sz="1200" dirty="0" smtClean="0"/>
          </a:p>
          <a:p>
            <a:pPr marR="0" eaLnBrk="1" hangingPunct="1"/>
            <a:endParaRPr lang="en-US" sz="1000" dirty="0" smtClean="0"/>
          </a:p>
          <a:p>
            <a:pPr lvl="3" eaLnBrk="1" hangingPunct="1"/>
            <a:endParaRPr lang="en-US" sz="600" dirty="0" smtClean="0"/>
          </a:p>
          <a:p>
            <a:pPr lvl="1" eaLnBrk="1" hangingPunct="1"/>
            <a:endParaRPr lang="en-US" sz="300" dirty="0" smtClean="0"/>
          </a:p>
          <a:p>
            <a:pPr lvl="4" eaLnBrk="1" hangingPunct="1"/>
            <a:endParaRPr lang="en-US" sz="700" dirty="0" smtClean="0"/>
          </a:p>
          <a:p>
            <a:pPr lvl="2" eaLnBrk="1" hangingPunct="1"/>
            <a:endParaRPr lang="en-US" sz="10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Operational Structure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ubtitl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en-US" sz="1000" dirty="0" smtClean="0"/>
          </a:p>
          <a:p>
            <a:r>
              <a:rPr lang="en-US" sz="1600" dirty="0" smtClean="0"/>
              <a:t>Property Management Responsibilities</a:t>
            </a:r>
          </a:p>
          <a:p>
            <a:pPr lvl="1"/>
            <a:r>
              <a:rPr lang="en-US" sz="1400" dirty="0" smtClean="0"/>
              <a:t>Achieving collection follow-up that achieve Last Pay – generally limited to slow payers, door-knocking</a:t>
            </a:r>
          </a:p>
          <a:p>
            <a:pPr lvl="1"/>
            <a:r>
              <a:rPr lang="en-US" sz="1400" dirty="0" smtClean="0"/>
              <a:t>Tax/Insurance efficiencies drop to Property Management line item, but, those negotiations are responsible here</a:t>
            </a:r>
          </a:p>
          <a:p>
            <a:pPr lvl="1"/>
            <a:r>
              <a:rPr lang="en-US" sz="1400" dirty="0" smtClean="0"/>
              <a:t>Vacancy “savings” drop to Property Management line item</a:t>
            </a:r>
          </a:p>
          <a:p>
            <a:pPr lvl="1"/>
            <a:r>
              <a:rPr lang="en-US" sz="1400" dirty="0" smtClean="0"/>
              <a:t>3-month’s vacancy &gt; 10% for any property in any 12-month period is unacceptable (allows for Property Manager to not lose value related good markets/tenants, but, poorly performing properties/markets can be re-assigned by Fund Management)</a:t>
            </a:r>
          </a:p>
          <a:p>
            <a:pPr lvl="1"/>
            <a:r>
              <a:rPr lang="en-US" sz="1400" dirty="0" smtClean="0"/>
              <a:t>Repair expenses &gt; quarterly </a:t>
            </a:r>
            <a:r>
              <a:rPr lang="en-US" sz="1400" dirty="0" err="1" smtClean="0"/>
              <a:t>budget+escrowed</a:t>
            </a:r>
            <a:r>
              <a:rPr lang="en-US" sz="1400" dirty="0" smtClean="0"/>
              <a:t> savings is unacceptable unless can be paid from vacancy savings</a:t>
            </a:r>
          </a:p>
          <a:p>
            <a:pPr lvl="1"/>
            <a:r>
              <a:rPr lang="en-US" sz="1400" dirty="0" smtClean="0"/>
              <a:t>Vacant properties will be inspected by Fund Management or a third-party after make-ready and prior to re-renting  to assess any material indications of deferred maintenance</a:t>
            </a:r>
          </a:p>
          <a:p>
            <a:pPr lvl="1" eaLnBrk="1" hangingPunct="1"/>
            <a:endParaRPr lang="en-US" sz="1200" dirty="0" smtClean="0"/>
          </a:p>
          <a:p>
            <a:pPr marR="0" eaLnBrk="1" hangingPunct="1"/>
            <a:endParaRPr lang="en-US" sz="1000" dirty="0" smtClean="0"/>
          </a:p>
          <a:p>
            <a:pPr lvl="3" eaLnBrk="1" hangingPunct="1"/>
            <a:endParaRPr lang="en-US" sz="600" dirty="0" smtClean="0"/>
          </a:p>
          <a:p>
            <a:pPr lvl="1" eaLnBrk="1" hangingPunct="1"/>
            <a:endParaRPr lang="en-US" sz="300" dirty="0" smtClean="0"/>
          </a:p>
          <a:p>
            <a:pPr lvl="4" eaLnBrk="1" hangingPunct="1"/>
            <a:endParaRPr lang="en-US" sz="700" dirty="0" smtClean="0"/>
          </a:p>
          <a:p>
            <a:pPr lvl="2" eaLnBrk="1" hangingPunct="1"/>
            <a:endParaRPr lang="en-US" sz="10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Operational Structure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Operational Structure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886200" y="1295400"/>
            <a:ext cx="15240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505200" y="15240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Fund Mgmt</a:t>
            </a:r>
          </a:p>
          <a:p>
            <a:pPr algn="ctr"/>
            <a:r>
              <a:rPr lang="en-US" dirty="0" smtClean="0"/>
              <a:t>Craig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886200" y="2667000"/>
            <a:ext cx="15240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81400" y="28956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Mgr of Mgrs</a:t>
            </a:r>
          </a:p>
          <a:p>
            <a:pPr algn="ctr"/>
            <a:r>
              <a:rPr lang="en-US" dirty="0" smtClean="0"/>
              <a:t>Sarah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6" idx="4"/>
            <a:endCxn id="8" idx="0"/>
          </p:cNvCxnSpPr>
          <p:nvPr/>
        </p:nvCxnSpPr>
        <p:spPr>
          <a:xfrm>
            <a:off x="4648200" y="23622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04800" y="4343400"/>
            <a:ext cx="15240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0" y="44196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Granbury</a:t>
            </a:r>
          </a:p>
          <a:p>
            <a:pPr algn="ctr"/>
            <a:r>
              <a:rPr lang="en-US" dirty="0" smtClean="0"/>
              <a:t>Jarrod/Miriam</a:t>
            </a:r>
            <a:endParaRPr lang="en-US" dirty="0"/>
          </a:p>
        </p:txBody>
      </p:sp>
      <p:cxnSp>
        <p:nvCxnSpPr>
          <p:cNvPr id="14" name="Straight Arrow Connector 13"/>
          <p:cNvCxnSpPr>
            <a:endCxn id="12" idx="0"/>
          </p:cNvCxnSpPr>
          <p:nvPr/>
        </p:nvCxnSpPr>
        <p:spPr>
          <a:xfrm flipH="1">
            <a:off x="1066800" y="3429000"/>
            <a:ext cx="2819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514600" y="4343400"/>
            <a:ext cx="15240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209800" y="44958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Mabank</a:t>
            </a:r>
          </a:p>
          <a:p>
            <a:pPr algn="ctr"/>
            <a:r>
              <a:rPr lang="en-US" dirty="0" smtClean="0"/>
              <a:t>Craig/Bo</a:t>
            </a:r>
            <a:endParaRPr lang="en-US" dirty="0"/>
          </a:p>
        </p:txBody>
      </p:sp>
      <p:cxnSp>
        <p:nvCxnSpPr>
          <p:cNvPr id="18" name="Straight Arrow Connector 17"/>
          <p:cNvCxnSpPr>
            <a:endCxn id="16" idx="0"/>
          </p:cNvCxnSpPr>
          <p:nvPr/>
        </p:nvCxnSpPr>
        <p:spPr>
          <a:xfrm flipH="1">
            <a:off x="3276600" y="3657600"/>
            <a:ext cx="914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5181600" y="4267200"/>
            <a:ext cx="15240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876800" y="44196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Wichita Falls</a:t>
            </a:r>
          </a:p>
          <a:p>
            <a:pPr algn="ctr"/>
            <a:r>
              <a:rPr lang="en-US" dirty="0" smtClean="0"/>
              <a:t>Jarrod/Freddie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7239000" y="4267200"/>
            <a:ext cx="15240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934200" y="44196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Denison</a:t>
            </a:r>
          </a:p>
          <a:p>
            <a:pPr algn="ctr"/>
            <a:r>
              <a:rPr lang="en-US" dirty="0" smtClean="0"/>
              <a:t>Jarrod/Ruben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4800600" y="3733800"/>
            <a:ext cx="609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334000" y="3429000"/>
            <a:ext cx="20574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Experience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Ready Mortgage Corp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4914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178432" y="-66891"/>
            <a:ext cx="2713435" cy="21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1035 Pawnee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Granbury, TX 76048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 bedroom / 2 bathroom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Rented for $895 / month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  <a:cs typeface="Times New Roman" pitchFamily="18" charset="0"/>
              </a:rPr>
              <a:t>3.3% Unemployment*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  <a:cs typeface="Times New Roman" pitchFamily="18" charset="0"/>
              </a:rPr>
              <a:t>10.4% Below Poverty Line*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*</a:t>
            </a:r>
            <a:r>
              <a:rPr kumimoji="0" lang="en-US" sz="10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zipskinny.com</a:t>
            </a:r>
            <a:r>
              <a:rPr kumimoji="0" lang="en-US" sz="10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demographics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981200"/>
            <a:ext cx="5943600" cy="4457700"/>
          </a:xfrm>
          <a:prstGeom prst="rect">
            <a:avLst/>
          </a:prstGeom>
          <a:noFill/>
        </p:spPr>
      </p:pic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4914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28600" y="1447800"/>
            <a:ext cx="8915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Incorporated in 1995 as a hard-money lending company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Began lending in multiple states in 2001 to improve yield by becoming geographically independent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Merged with a public company in 2003 maintaining a “compete” clause, then, separated in 2006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Transitioned from lending company to property management and preservation company on the 2008 portfolio of loans totaling $15MM in order protect investor capital – didn’t just liquidate portfolio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Leveraged that “transition” to buy/fix/sell via owner-financing beginning in 2009 to overcome value loss of the 2008 recession</a:t>
            </a:r>
          </a:p>
        </p:txBody>
      </p:sp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Ready Mortgage Corp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28600" y="1447800"/>
            <a:ext cx="8915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Moved to the </a:t>
            </a:r>
            <a:r>
              <a:rPr lang="en-US" sz="2400" dirty="0" err="1" smtClean="0"/>
              <a:t>Walmart</a:t>
            </a:r>
            <a:r>
              <a:rPr lang="en-US" sz="2400" dirty="0" smtClean="0"/>
              <a:t>-centric cities where there is greater supply of distressed product to improve yields and create geographical independence beginning in 2012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Currently have a mix of owner-financed properties and rentals in DFW, it’s outlying cities, Memphis and a recent couple of homes in Tulsa, and, obtained Oklahoma mortgage broker license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Currently have about 300 loans under management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Commercially purchased loan servicing and management software</a:t>
            </a:r>
          </a:p>
        </p:txBody>
      </p:sp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Ready Mortgage Corp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28600" y="1447800"/>
            <a:ext cx="8915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Craig Pettit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Jarrod Pettit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Shanna </a:t>
            </a:r>
            <a:r>
              <a:rPr lang="en-US" sz="2400" dirty="0" err="1" smtClean="0"/>
              <a:t>Kolp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Tu Phan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Thelma </a:t>
            </a:r>
            <a:r>
              <a:rPr lang="en-US" sz="2400" dirty="0" err="1" smtClean="0"/>
              <a:t>Dalizu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Jeanea </a:t>
            </a:r>
            <a:r>
              <a:rPr lang="en-US" sz="2400" dirty="0" err="1" smtClean="0"/>
              <a:t>Larranga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Marybelle Trevino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Sarah Day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Aide Benavides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Tiffany Kamuche (attorney – offices at RMC)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Julie Pettit (attorney – advisory capacity)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Our Team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Craig Pettit, President</a:t>
            </a:r>
          </a:p>
          <a:p>
            <a:pPr lvl="1"/>
            <a:r>
              <a:rPr lang="en-US" dirty="0" smtClean="0"/>
              <a:t>Began C-level property investing in 1977</a:t>
            </a:r>
          </a:p>
          <a:p>
            <a:pPr lvl="1"/>
            <a:r>
              <a:rPr lang="en-US" dirty="0" smtClean="0"/>
              <a:t>Began hard-money lending in 1991 and incorporated Ready Mortgage Corp in 1995</a:t>
            </a:r>
          </a:p>
          <a:p>
            <a:pPr lvl="1"/>
            <a:r>
              <a:rPr lang="en-US" dirty="0" smtClean="0"/>
              <a:t>Licensed Texas and Oklahoma RMLO</a:t>
            </a:r>
          </a:p>
          <a:p>
            <a:pPr lvl="1"/>
            <a:r>
              <a:rPr lang="en-US" dirty="0" smtClean="0"/>
              <a:t>Registered Texas Servicer</a:t>
            </a:r>
          </a:p>
          <a:p>
            <a:pPr lvl="1"/>
            <a:r>
              <a:rPr lang="en-US" dirty="0" smtClean="0"/>
              <a:t>Bachelors in Math/CS from UTD – 1982</a:t>
            </a:r>
          </a:p>
          <a:p>
            <a:pPr lvl="1"/>
            <a:r>
              <a:rPr lang="en-US" dirty="0" smtClean="0"/>
              <a:t>Employed by Rockwell International and Texas Instruments from 1985 – 1999</a:t>
            </a:r>
          </a:p>
          <a:p>
            <a:pPr lvl="1"/>
            <a:r>
              <a:rPr lang="en-US" dirty="0" smtClean="0"/>
              <a:t>Currently servicing over 300 loans in excess of $12MM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Our Team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Jarrod Pettit</a:t>
            </a:r>
          </a:p>
          <a:p>
            <a:pPr lvl="1"/>
            <a:r>
              <a:rPr lang="en-US" dirty="0" smtClean="0"/>
              <a:t>Has been buying/selling properties since 2002</a:t>
            </a:r>
          </a:p>
          <a:p>
            <a:pPr lvl="1"/>
            <a:r>
              <a:rPr lang="en-US" dirty="0" smtClean="0"/>
              <a:t>Responsible for acquisitions, repairs, rentals and sales</a:t>
            </a:r>
          </a:p>
          <a:p>
            <a:pPr lvl="1"/>
            <a:r>
              <a:rPr lang="en-US" dirty="0" smtClean="0"/>
              <a:t>Performs duties related to collections, rental management and tenant relations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Our Team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Shanna </a:t>
            </a:r>
            <a:r>
              <a:rPr lang="en-US" dirty="0" err="1" smtClean="0"/>
              <a:t>Kolp</a:t>
            </a:r>
            <a:r>
              <a:rPr lang="en-US" dirty="0" smtClean="0"/>
              <a:t>, Underwriting, Compliance and Process Manager</a:t>
            </a:r>
          </a:p>
          <a:p>
            <a:pPr lvl="1"/>
            <a:r>
              <a:rPr lang="en-US" dirty="0" smtClean="0"/>
              <a:t>Has worked for RMC for 10+ years</a:t>
            </a:r>
          </a:p>
          <a:p>
            <a:pPr lvl="1"/>
            <a:r>
              <a:rPr lang="en-US" dirty="0" smtClean="0"/>
              <a:t>She works remotely from Wisconsin but has significant duties at RMC</a:t>
            </a:r>
          </a:p>
          <a:p>
            <a:pPr lvl="1"/>
            <a:r>
              <a:rPr lang="en-US" dirty="0" smtClean="0"/>
              <a:t>Manages the following departments</a:t>
            </a:r>
          </a:p>
          <a:p>
            <a:pPr lvl="2"/>
            <a:r>
              <a:rPr lang="en-US" dirty="0" smtClean="0"/>
              <a:t>Servicing (collections, delinquency, extensions, etc.)</a:t>
            </a:r>
          </a:p>
          <a:p>
            <a:pPr lvl="2"/>
            <a:r>
              <a:rPr lang="en-US" dirty="0" smtClean="0"/>
              <a:t>Corporate calendar</a:t>
            </a:r>
          </a:p>
          <a:p>
            <a:pPr lvl="2"/>
            <a:r>
              <a:rPr lang="en-US" dirty="0" smtClean="0"/>
              <a:t>Procedures manual updates</a:t>
            </a:r>
          </a:p>
          <a:p>
            <a:pPr lvl="2"/>
            <a:r>
              <a:rPr lang="en-US" dirty="0" smtClean="0"/>
              <a:t>Payroll</a:t>
            </a:r>
          </a:p>
          <a:p>
            <a:pPr lvl="2"/>
            <a:r>
              <a:rPr lang="en-US" dirty="0" smtClean="0"/>
              <a:t>Construction repair due diligence and approval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Our Team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 Phan, Accounting Manager</a:t>
            </a:r>
          </a:p>
          <a:p>
            <a:pPr lvl="1"/>
            <a:r>
              <a:rPr lang="en-US" dirty="0" smtClean="0"/>
              <a:t>Has worked for RMC for 7+ years</a:t>
            </a:r>
          </a:p>
          <a:p>
            <a:pPr lvl="1"/>
            <a:r>
              <a:rPr lang="en-US" dirty="0" smtClean="0"/>
              <a:t>Manages all things “accounting” – except reconciliation</a:t>
            </a:r>
          </a:p>
          <a:p>
            <a:pPr lvl="2"/>
            <a:r>
              <a:rPr lang="en-US" dirty="0" smtClean="0"/>
              <a:t>Ensures Servicing and Accounting systems balance</a:t>
            </a:r>
          </a:p>
          <a:p>
            <a:pPr lvl="2"/>
            <a:r>
              <a:rPr lang="en-US" dirty="0" smtClean="0"/>
              <a:t>Monthly investor statements</a:t>
            </a:r>
          </a:p>
          <a:p>
            <a:pPr lvl="2"/>
            <a:r>
              <a:rPr lang="en-US" dirty="0" smtClean="0"/>
              <a:t>Accounts payable/receivable</a:t>
            </a:r>
          </a:p>
          <a:p>
            <a:pPr lvl="2"/>
            <a:r>
              <a:rPr lang="en-US" dirty="0" smtClean="0"/>
              <a:t>Payoffs, </a:t>
            </a:r>
            <a:r>
              <a:rPr lang="en-US" dirty="0" err="1" smtClean="0"/>
              <a:t>fundings</a:t>
            </a:r>
            <a:r>
              <a:rPr lang="en-US" dirty="0" smtClean="0"/>
              <a:t>, draws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Our Team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Thelma </a:t>
            </a:r>
            <a:r>
              <a:rPr lang="en-US" dirty="0" err="1" smtClean="0"/>
              <a:t>Dalizu</a:t>
            </a:r>
            <a:r>
              <a:rPr lang="en-US" dirty="0" smtClean="0"/>
              <a:t>, Administrative Assistant</a:t>
            </a:r>
          </a:p>
          <a:p>
            <a:pPr lvl="1"/>
            <a:r>
              <a:rPr lang="en-US" dirty="0" smtClean="0"/>
              <a:t>Has worked for RMC for 10+ years</a:t>
            </a:r>
          </a:p>
          <a:p>
            <a:pPr lvl="1"/>
            <a:r>
              <a:rPr lang="en-US" dirty="0" smtClean="0"/>
              <a:t>Reconciles bank statements</a:t>
            </a:r>
          </a:p>
          <a:p>
            <a:pPr lvl="1"/>
            <a:r>
              <a:rPr lang="en-US" dirty="0" smtClean="0"/>
              <a:t>Prepares loan extensions</a:t>
            </a:r>
          </a:p>
          <a:p>
            <a:pPr lvl="1"/>
            <a:r>
              <a:rPr lang="en-US" dirty="0" smtClean="0"/>
              <a:t>Handles investor paperwork</a:t>
            </a:r>
          </a:p>
          <a:p>
            <a:pPr lvl="1"/>
            <a:r>
              <a:rPr lang="en-US" dirty="0" smtClean="0"/>
              <a:t>Other miscellaneous duties</a:t>
            </a:r>
          </a:p>
          <a:p>
            <a:r>
              <a:rPr lang="en-US" dirty="0" smtClean="0"/>
              <a:t>Jeanea Larranaga, Accounting and Admin</a:t>
            </a:r>
          </a:p>
          <a:p>
            <a:pPr lvl="1"/>
            <a:r>
              <a:rPr lang="en-US" dirty="0" smtClean="0"/>
              <a:t>Processes payments</a:t>
            </a:r>
          </a:p>
          <a:p>
            <a:pPr lvl="1"/>
            <a:r>
              <a:rPr lang="en-US" dirty="0" smtClean="0"/>
              <a:t>Handles translation services</a:t>
            </a:r>
          </a:p>
          <a:p>
            <a:pPr lvl="1"/>
            <a:r>
              <a:rPr lang="en-US" dirty="0" smtClean="0"/>
              <a:t>Accounts payable</a:t>
            </a:r>
          </a:p>
          <a:p>
            <a:pPr lvl="1"/>
            <a:r>
              <a:rPr lang="en-US" dirty="0" smtClean="0"/>
              <a:t>Collections phone calls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Our Team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Marybelle Trevino, Administrative Assistant</a:t>
            </a:r>
          </a:p>
          <a:p>
            <a:pPr lvl="1"/>
            <a:r>
              <a:rPr lang="en-US" sz="1800" dirty="0" smtClean="0"/>
              <a:t>Post-closing audits</a:t>
            </a:r>
          </a:p>
          <a:p>
            <a:pPr lvl="1"/>
            <a:r>
              <a:rPr lang="en-US" sz="1800" dirty="0" smtClean="0"/>
              <a:t>Investor documentation</a:t>
            </a:r>
          </a:p>
          <a:p>
            <a:pPr lvl="1"/>
            <a:r>
              <a:rPr lang="en-US" sz="1800" dirty="0" smtClean="0"/>
              <a:t>Collection phone calls</a:t>
            </a:r>
          </a:p>
          <a:p>
            <a:r>
              <a:rPr lang="en-US" sz="2000" dirty="0" smtClean="0"/>
              <a:t>Sarah Day, Manager of Property Managers</a:t>
            </a:r>
          </a:p>
          <a:p>
            <a:pPr lvl="1"/>
            <a:r>
              <a:rPr lang="en-US" sz="1800" dirty="0" smtClean="0"/>
              <a:t>Licensed Realtor</a:t>
            </a:r>
          </a:p>
          <a:p>
            <a:pPr lvl="1"/>
            <a:r>
              <a:rPr lang="en-US" sz="1800" dirty="0" smtClean="0"/>
              <a:t>Property manager</a:t>
            </a:r>
          </a:p>
          <a:p>
            <a:r>
              <a:rPr lang="en-US" sz="2000" dirty="0" smtClean="0"/>
              <a:t>Aide Benavides</a:t>
            </a:r>
          </a:p>
          <a:p>
            <a:pPr lvl="1"/>
            <a:r>
              <a:rPr lang="en-US" sz="1800" dirty="0" smtClean="0"/>
              <a:t>Loan Application Processor</a:t>
            </a:r>
          </a:p>
          <a:p>
            <a:pPr lvl="1"/>
            <a:r>
              <a:rPr lang="en-US" sz="1800" dirty="0" smtClean="0"/>
              <a:t>Collection phone calls</a:t>
            </a:r>
          </a:p>
          <a:p>
            <a:pPr lvl="1"/>
            <a:r>
              <a:rPr lang="en-US" sz="1800" dirty="0" smtClean="0"/>
              <a:t>Sales/rentals</a:t>
            </a:r>
          </a:p>
          <a:p>
            <a:r>
              <a:rPr lang="en-US" sz="2000" dirty="0" smtClean="0"/>
              <a:t>Tiffany Kamuche, Attorney</a:t>
            </a:r>
          </a:p>
          <a:p>
            <a:pPr lvl="1"/>
            <a:r>
              <a:rPr lang="en-US" sz="1800" dirty="0" smtClean="0"/>
              <a:t>Compliance support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Our Team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368573" y="-53861"/>
            <a:ext cx="2596929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1100 Owings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Denison, TX 75020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 bedroom / 1 bathroom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Rented for $650 / month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ctr"/>
            <a:r>
              <a:rPr lang="en-US" sz="1600" dirty="0" smtClean="0">
                <a:latin typeface="Calibri" pitchFamily="34" charset="0"/>
                <a:cs typeface="Times New Roman" pitchFamily="18" charset="0"/>
              </a:rPr>
              <a:t>3.3% Unemployment*</a:t>
            </a:r>
          </a:p>
          <a:p>
            <a:pPr lvl="0" algn="ctr"/>
            <a:r>
              <a:rPr lang="en-US" sz="1600" dirty="0" smtClean="0">
                <a:latin typeface="Calibri" pitchFamily="34" charset="0"/>
                <a:cs typeface="Times New Roman" pitchFamily="18" charset="0"/>
              </a:rPr>
              <a:t>12.6% Below Poverty Line*</a:t>
            </a:r>
          </a:p>
          <a:p>
            <a:pPr lvl="0" algn="ctr"/>
            <a:r>
              <a:rPr lang="en-US" sz="900" dirty="0" smtClean="0">
                <a:latin typeface="Arial" pitchFamily="34" charset="0"/>
              </a:rPr>
              <a:t>*</a:t>
            </a:r>
            <a:r>
              <a:rPr lang="en-US" sz="900" dirty="0" err="1" smtClean="0">
                <a:latin typeface="Arial" pitchFamily="34" charset="0"/>
              </a:rPr>
              <a:t>zipskinny.com</a:t>
            </a:r>
            <a:r>
              <a:rPr lang="en-US" sz="900" dirty="0" smtClean="0">
                <a:latin typeface="Arial" pitchFamily="34" charset="0"/>
              </a:rPr>
              <a:t> demographics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7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057400"/>
            <a:ext cx="5943600" cy="4457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116128" y="0"/>
            <a:ext cx="2597249" cy="225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509 Rice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Denison, TX 75020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 bedroom / 1 bathroom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Rented for $595 / month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ctr"/>
            <a:r>
              <a:rPr lang="en-US" sz="1600" dirty="0" smtClean="0">
                <a:latin typeface="Calibri" pitchFamily="34" charset="0"/>
                <a:cs typeface="Times New Roman" pitchFamily="18" charset="0"/>
              </a:rPr>
              <a:t>3.3% Unemployment*</a:t>
            </a:r>
          </a:p>
          <a:p>
            <a:pPr lvl="0" algn="ctr"/>
            <a:r>
              <a:rPr lang="en-US" sz="1600" dirty="0" smtClean="0">
                <a:latin typeface="Calibri" pitchFamily="34" charset="0"/>
                <a:cs typeface="Times New Roman" pitchFamily="18" charset="0"/>
              </a:rPr>
              <a:t>12.6% Below Poverty Line*</a:t>
            </a:r>
          </a:p>
          <a:p>
            <a:pPr lvl="0" algn="ctr"/>
            <a:r>
              <a:rPr lang="en-US" sz="1050" dirty="0" smtClean="0">
                <a:latin typeface="Arial" pitchFamily="34" charset="0"/>
              </a:rPr>
              <a:t>*</a:t>
            </a:r>
            <a:r>
              <a:rPr lang="en-US" sz="1050" dirty="0" err="1" smtClean="0">
                <a:latin typeface="Arial" pitchFamily="34" charset="0"/>
              </a:rPr>
              <a:t>zipskinny.com</a:t>
            </a:r>
            <a:r>
              <a:rPr lang="en-US" sz="1050" dirty="0" smtClean="0">
                <a:latin typeface="Arial" pitchFamily="34" charset="0"/>
              </a:rPr>
              <a:t> demographics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0961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905000"/>
            <a:ext cx="5943600" cy="4457700"/>
          </a:xfrm>
          <a:prstGeom prst="rect">
            <a:avLst/>
          </a:prstGeom>
          <a:noFill/>
        </p:spPr>
      </p:pic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4914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28600" y="1447800"/>
            <a:ext cx="8915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Incorporated in 1995 as a hard-money lending company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Began lending in multiple states in 2001 to improve yield by becoming geographically independent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Merged with a public company in 2003 maintaining a “compete” clause, then, separated in 2006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Transitioned from lending company to property management and preservation company on the 2008 portfolio of loans totaling $15MM in order protect investor capital – didn’t just liquidate portfolio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Leveraged that “transition” to buy/fix/sell via owner-financing beginning in 2009 to overcome value loss of the 2008 recession</a:t>
            </a:r>
          </a:p>
        </p:txBody>
      </p:sp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Ready Mortgage Corp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smtClean="0"/>
              <a:t>Purchase – checklists managed by Shanna</a:t>
            </a:r>
          </a:p>
          <a:p>
            <a:pPr lvl="1"/>
            <a:r>
              <a:rPr lang="en-US" sz="1200" dirty="0" smtClean="0"/>
              <a:t>Automated web-crawling for leads, post cards, </a:t>
            </a:r>
            <a:r>
              <a:rPr lang="en-US" sz="1200" dirty="0" err="1" smtClean="0"/>
              <a:t>etc</a:t>
            </a:r>
            <a:endParaRPr lang="en-US" sz="1200" dirty="0" smtClean="0"/>
          </a:p>
          <a:p>
            <a:r>
              <a:rPr lang="en-US" sz="1400" dirty="0" smtClean="0"/>
              <a:t>Rehab – checklists managed by Shanna</a:t>
            </a:r>
          </a:p>
          <a:p>
            <a:pPr lvl="1"/>
            <a:r>
              <a:rPr lang="en-US" sz="1200" dirty="0" smtClean="0"/>
              <a:t>Developed over 20 years of hard money construction loans</a:t>
            </a:r>
          </a:p>
          <a:p>
            <a:pPr lvl="1"/>
            <a:r>
              <a:rPr lang="en-US" sz="1200" dirty="0" smtClean="0"/>
              <a:t>Contractors paid upon completion or pre-determined milestone points</a:t>
            </a:r>
          </a:p>
          <a:p>
            <a:pPr lvl="1"/>
            <a:r>
              <a:rPr lang="en-US" sz="1200" dirty="0" smtClean="0"/>
              <a:t>Independent contractor agreement and indemnification</a:t>
            </a:r>
          </a:p>
          <a:p>
            <a:r>
              <a:rPr lang="en-US" sz="1400" dirty="0" smtClean="0"/>
              <a:t>Leasing – checklists managed by Sarah</a:t>
            </a:r>
          </a:p>
          <a:p>
            <a:pPr lvl="1"/>
            <a:r>
              <a:rPr lang="en-US" sz="1200" dirty="0" smtClean="0"/>
              <a:t>Craigslist, Zillow, signs, newspaper as last resort</a:t>
            </a:r>
          </a:p>
          <a:p>
            <a:pPr lvl="1"/>
            <a:r>
              <a:rPr lang="en-US" sz="1200" dirty="0" smtClean="0"/>
              <a:t>24 hour cell coverage</a:t>
            </a:r>
          </a:p>
          <a:p>
            <a:r>
              <a:rPr lang="en-US" sz="1600" dirty="0" smtClean="0"/>
              <a:t>Collections</a:t>
            </a:r>
          </a:p>
          <a:p>
            <a:pPr lvl="1"/>
            <a:r>
              <a:rPr lang="en-US" sz="1200" dirty="0" smtClean="0"/>
              <a:t>Automated email at 6:15am telling each staff member today’s action for each property delinquency</a:t>
            </a:r>
          </a:p>
          <a:p>
            <a:r>
              <a:rPr lang="en-US" sz="1600" dirty="0" smtClean="0"/>
              <a:t>Maintenance/Make-ready</a:t>
            </a:r>
          </a:p>
          <a:p>
            <a:pPr lvl="1"/>
            <a:r>
              <a:rPr lang="en-US" sz="1200" dirty="0" smtClean="0"/>
              <a:t>24 hour cell coverage</a:t>
            </a:r>
          </a:p>
          <a:p>
            <a:pPr lvl="1"/>
            <a:r>
              <a:rPr lang="en-US" sz="1200" dirty="0" smtClean="0"/>
              <a:t>Sarah schedules – discussed every MWF at 10am team conference call</a:t>
            </a:r>
          </a:p>
          <a:p>
            <a:r>
              <a:rPr lang="en-US" sz="1600" dirty="0" smtClean="0"/>
              <a:t>Evicting</a:t>
            </a:r>
          </a:p>
          <a:p>
            <a:pPr lvl="1"/>
            <a:r>
              <a:rPr lang="en-US" sz="1200" dirty="0" smtClean="0"/>
              <a:t>Sarah coordinates the most efficient filing according to the quirks of a given precinct</a:t>
            </a:r>
            <a:endParaRPr lang="en-US" sz="1600" dirty="0" smtClean="0"/>
          </a:p>
          <a:p>
            <a:r>
              <a:rPr lang="en-US" sz="1600" dirty="0" smtClean="0"/>
              <a:t>Rent Raises</a:t>
            </a:r>
          </a:p>
          <a:p>
            <a:pPr lvl="1"/>
            <a:r>
              <a:rPr lang="en-US" sz="1200" dirty="0" smtClean="0"/>
              <a:t>Automated email identifies expired leases and lists market rents for analysis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Driven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890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28600" y="1447800"/>
            <a:ext cx="8915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Moved to the </a:t>
            </a:r>
            <a:r>
              <a:rPr lang="en-US" sz="2400" dirty="0" err="1" smtClean="0"/>
              <a:t>Walmart</a:t>
            </a:r>
            <a:r>
              <a:rPr lang="en-US" sz="2400" dirty="0" smtClean="0"/>
              <a:t>-centric cities where there is greater supply of distressed product to improve yields and create geographical independence beginning in 2012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Currently have a mix of owner-financed properties and rentals in DFW, it’s outlying cities, Memphis and a recent couple of homes in Tulsa, and, obtained Oklahoma mortgage broker license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Currently have about 300 loans under management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Commercially purchased loan servicing and management software</a:t>
            </a:r>
          </a:p>
        </p:txBody>
      </p:sp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Ready Mortgage Corp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1752601"/>
            <a:ext cx="8534400" cy="1829761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Working Class Rental Fund</a:t>
            </a:r>
            <a:endParaRPr lang="en-US" dirty="0"/>
          </a:p>
        </p:txBody>
      </p:sp>
      <p:sp>
        <p:nvSpPr>
          <p:cNvPr id="14339" name="Subtitle 4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US" dirty="0" smtClean="0"/>
              <a:t>August 2014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381001"/>
            <a:ext cx="8534400" cy="914399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Working Class Rental Fund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0" y="1752600"/>
            <a:ext cx="10668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19812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Investor</a:t>
            </a:r>
            <a:endParaRPr lang="en-US" sz="1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905000" y="20574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743200" y="1752600"/>
            <a:ext cx="10668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971800" y="19812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LP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1905000" y="17526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Capital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4648200" y="1752600"/>
            <a:ext cx="10668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648200" y="1752600"/>
            <a:ext cx="990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Mgmt LLC owns</a:t>
            </a:r>
          </a:p>
          <a:p>
            <a:r>
              <a:rPr lang="en-US" sz="1400" dirty="0" smtClean="0"/>
              <a:t>property </a:t>
            </a:r>
            <a:endParaRPr lang="en-US" sz="14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810000" y="20574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886200" y="17526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Loan</a:t>
            </a:r>
            <a:endParaRPr lang="en-US" sz="1400" dirty="0"/>
          </a:p>
        </p:txBody>
      </p:sp>
      <p:sp>
        <p:nvSpPr>
          <p:cNvPr id="18" name="Isosceles Triangle 17"/>
          <p:cNvSpPr/>
          <p:nvPr/>
        </p:nvSpPr>
        <p:spPr>
          <a:xfrm>
            <a:off x="6553200" y="1295400"/>
            <a:ext cx="1219200" cy="4572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553200" y="1752600"/>
            <a:ext cx="12192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781800" y="19812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Rental</a:t>
            </a:r>
            <a:endParaRPr lang="en-US" sz="14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5715000" y="20574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62000" y="3733800"/>
            <a:ext cx="10668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38200" y="39624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Investor</a:t>
            </a:r>
            <a:endParaRPr lang="en-US" sz="14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905000" y="4038600"/>
            <a:ext cx="838200" cy="0"/>
          </a:xfrm>
          <a:prstGeom prst="straightConnector1">
            <a:avLst/>
          </a:prstGeom>
          <a:ln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743200" y="3733800"/>
            <a:ext cx="10668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971800" y="39624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LP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1905000" y="3733800"/>
            <a:ext cx="838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Monthly </a:t>
            </a:r>
            <a:r>
              <a:rPr lang="en-US" sz="1400" dirty="0" err="1" smtClean="0"/>
              <a:t>distrib</a:t>
            </a:r>
            <a:r>
              <a:rPr lang="en-US" sz="1400" dirty="0" smtClean="0"/>
              <a:t> as interest on K1</a:t>
            </a:r>
            <a:endParaRPr lang="en-US" sz="1400" dirty="0"/>
          </a:p>
        </p:txBody>
      </p:sp>
      <p:sp>
        <p:nvSpPr>
          <p:cNvPr id="29" name="Rectangle 28"/>
          <p:cNvSpPr/>
          <p:nvPr/>
        </p:nvSpPr>
        <p:spPr>
          <a:xfrm>
            <a:off x="4648200" y="3733800"/>
            <a:ext cx="10668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876800" y="38100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Mgmt LLC</a:t>
            </a:r>
            <a:endParaRPr lang="en-US" sz="1400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3810000" y="4038600"/>
            <a:ext cx="838200" cy="0"/>
          </a:xfrm>
          <a:prstGeom prst="straightConnector1">
            <a:avLst/>
          </a:prstGeom>
          <a:ln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886200" y="37338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Loan Pmt</a:t>
            </a:r>
            <a:endParaRPr lang="en-US" sz="1400" dirty="0"/>
          </a:p>
        </p:txBody>
      </p:sp>
      <p:sp>
        <p:nvSpPr>
          <p:cNvPr id="33" name="Isosceles Triangle 32"/>
          <p:cNvSpPr/>
          <p:nvPr/>
        </p:nvSpPr>
        <p:spPr>
          <a:xfrm>
            <a:off x="6553200" y="3276600"/>
            <a:ext cx="1219200" cy="4572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553200" y="3733800"/>
            <a:ext cx="12192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781800" y="39624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Rental</a:t>
            </a:r>
            <a:endParaRPr lang="en-US" sz="1400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5715000" y="4038600"/>
            <a:ext cx="838200" cy="0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791200" y="37338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Rent</a:t>
            </a:r>
            <a:endParaRPr lang="en-US" sz="1400" dirty="0"/>
          </a:p>
        </p:txBody>
      </p:sp>
      <p:cxnSp>
        <p:nvCxnSpPr>
          <p:cNvPr id="39" name="Straight Arrow Connector 38"/>
          <p:cNvCxnSpPr>
            <a:stCxn id="19" idx="2"/>
          </p:cNvCxnSpPr>
          <p:nvPr/>
        </p:nvCxnSpPr>
        <p:spPr>
          <a:xfrm>
            <a:off x="7162800" y="2438400"/>
            <a:ext cx="0" cy="762000"/>
          </a:xfrm>
          <a:prstGeom prst="straightConnector1">
            <a:avLst/>
          </a:prstGeom>
          <a:ln w="381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9" idx="2"/>
          </p:cNvCxnSpPr>
          <p:nvPr/>
        </p:nvCxnSpPr>
        <p:spPr>
          <a:xfrm>
            <a:off x="5181600" y="44196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257800" y="44958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Prop mgmt, tax/ins, repairs, fund mgmt, etc</a:t>
            </a:r>
            <a:endParaRPr lang="en-US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3962400" y="28194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Debt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flipH="1">
            <a:off x="4495800" y="25146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 flipV="1">
            <a:off x="3352800" y="2590800"/>
            <a:ext cx="609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52838</TotalTime>
  <Words>1995</Words>
  <Application>Microsoft Office PowerPoint</Application>
  <PresentationFormat>On-screen Show (4:3)</PresentationFormat>
  <Paragraphs>299</Paragraphs>
  <Slides>28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Working Class Rental Fund</vt:lpstr>
      <vt:lpstr>PowerPoint Presentation</vt:lpstr>
      <vt:lpstr>PowerPoint Presentation</vt:lpstr>
      <vt:lpstr>PowerPoint Presentation</vt:lpstr>
      <vt:lpstr>Ready Mortgage Corp</vt:lpstr>
      <vt:lpstr>Process Driven</vt:lpstr>
      <vt:lpstr>Ready Mortgage Corp</vt:lpstr>
      <vt:lpstr>Working Class Rental Fund</vt:lpstr>
      <vt:lpstr>Working Class Rental Fund</vt:lpstr>
      <vt:lpstr>Quick Summary</vt:lpstr>
      <vt:lpstr>Quick Summary</vt:lpstr>
      <vt:lpstr>Quick Summary – Exit Strategy</vt:lpstr>
      <vt:lpstr>Quick Summary - Termination</vt:lpstr>
      <vt:lpstr>Introduction</vt:lpstr>
      <vt:lpstr>Operational Structure</vt:lpstr>
      <vt:lpstr>Operational Structure</vt:lpstr>
      <vt:lpstr>Operational Structure</vt:lpstr>
      <vt:lpstr>Operational Structure</vt:lpstr>
      <vt:lpstr>Experience</vt:lpstr>
      <vt:lpstr>Ready Mortgage Corp</vt:lpstr>
      <vt:lpstr>Ready Mortgage Corp</vt:lpstr>
      <vt:lpstr>Our Team</vt:lpstr>
      <vt:lpstr>Our Team</vt:lpstr>
      <vt:lpstr>Our Team</vt:lpstr>
      <vt:lpstr>Our Team</vt:lpstr>
      <vt:lpstr>Our Team</vt:lpstr>
      <vt:lpstr>Our Team</vt:lpstr>
      <vt:lpstr>Our Team</vt:lpstr>
    </vt:vector>
  </TitlesOfParts>
  <Company>Castle Pines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RMC Funding Partnership</dc:title>
  <dc:creator>Gordon Koury</dc:creator>
  <cp:lastModifiedBy>craig</cp:lastModifiedBy>
  <cp:revision>570</cp:revision>
  <cp:lastPrinted>2015-01-06T21:22:54Z</cp:lastPrinted>
  <dcterms:created xsi:type="dcterms:W3CDTF">2009-02-23T17:37:52Z</dcterms:created>
  <dcterms:modified xsi:type="dcterms:W3CDTF">2015-11-09T20:09:54Z</dcterms:modified>
</cp:coreProperties>
</file>